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omputer Says No" charset="1" panose="000004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38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5.pn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2761" y="3272330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BIGDATA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8070" y="1967334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YOUTUBE DATA ANALYSIS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83986" y="5433439"/>
            <a:ext cx="4371289" cy="299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TRỊNH MINH HIẾU 22022536</a:t>
            </a:r>
          </a:p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TRẦN HỒNG ĐĂNG 22022646</a:t>
            </a:r>
          </a:p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TRẦN KIM THÀNH 22022532</a:t>
            </a:r>
          </a:p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NGUYỄN TRƯỜNG HUY 22022509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80858"/>
            <a:ext cx="3184070" cy="853688"/>
            <a:chOff x="0" y="0"/>
            <a:chExt cx="838603" cy="224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8603" cy="224840"/>
            </a:xfrm>
            <a:custGeom>
              <a:avLst/>
              <a:gdLst/>
              <a:ahLst/>
              <a:cxnLst/>
              <a:rect r="r" b="b" t="t" l="l"/>
              <a:pathLst>
                <a:path h="224840" w="838603">
                  <a:moveTo>
                    <a:pt x="0" y="0"/>
                  </a:moveTo>
                  <a:lnTo>
                    <a:pt x="838603" y="0"/>
                  </a:lnTo>
                  <a:lnTo>
                    <a:pt x="838603" y="224840"/>
                  </a:lnTo>
                  <a:lnTo>
                    <a:pt x="0" y="2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38603" cy="36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40"/>
                </a:lnSpc>
                <a:spcBef>
                  <a:spcPct val="0"/>
                </a:spcBef>
              </a:pPr>
              <a:r>
                <a:rPr lang="en-US" sz="29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Tổng quan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09771" y="1261537"/>
            <a:ext cx="4512556" cy="8254218"/>
          </a:xfrm>
          <a:custGeom>
            <a:avLst/>
            <a:gdLst/>
            <a:ahLst/>
            <a:cxnLst/>
            <a:rect r="r" b="b" t="t" l="l"/>
            <a:pathLst>
              <a:path h="8254218" w="4512556">
                <a:moveTo>
                  <a:pt x="0" y="0"/>
                </a:moveTo>
                <a:lnTo>
                  <a:pt x="4512557" y="0"/>
                </a:lnTo>
                <a:lnTo>
                  <a:pt x="4512557" y="8254217"/>
                </a:lnTo>
                <a:lnTo>
                  <a:pt x="0" y="825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32758"/>
            <a:ext cx="9878077" cy="285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726" indent="-253863" lvl="1">
              <a:lnSpc>
                <a:spcPts val="3809"/>
              </a:lnSpc>
              <a:buFont typeface="Arial"/>
              <a:buChar char="•"/>
            </a:pPr>
            <a:r>
              <a:rPr lang="en-US" sz="23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3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Hàm:</a:t>
            </a:r>
          </a:p>
          <a:p>
            <a:pPr algn="l" marL="1015451" indent="-338484" lvl="2">
              <a:lnSpc>
                <a:spcPts val="3809"/>
              </a:lnSpc>
              <a:buFont typeface="Arial"/>
              <a:buChar char="⚬"/>
            </a:pPr>
            <a:r>
              <a:rPr lang="en-US" b="true" sz="23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select(col_name)</a:t>
            </a:r>
          </a:p>
          <a:p>
            <a:pPr algn="l" marL="1015451" indent="-338484" lvl="2">
              <a:lnSpc>
                <a:spcPts val="3809"/>
              </a:lnSpc>
              <a:buFont typeface="Arial"/>
              <a:buChar char="⚬"/>
            </a:pPr>
            <a:r>
              <a:rPr lang="en-US" b="true" sz="23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distinct([numPartitions]))</a:t>
            </a:r>
          </a:p>
          <a:p>
            <a:pPr algn="l" marL="1015451" indent="-338484" lvl="2">
              <a:lnSpc>
                <a:spcPts val="3809"/>
              </a:lnSpc>
              <a:buFont typeface="Arial"/>
              <a:buChar char="⚬"/>
            </a:pPr>
            <a:r>
              <a:rPr lang="en-US" b="true" sz="23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show()</a:t>
            </a:r>
          </a:p>
          <a:p>
            <a:pPr algn="l" marL="1015451" indent="-338484" lvl="2">
              <a:lnSpc>
                <a:spcPts val="3809"/>
              </a:lnSpc>
              <a:buFont typeface="Arial"/>
              <a:buChar char="⚬"/>
            </a:pPr>
            <a:r>
              <a:rPr lang="en-US" b="true" sz="23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count()</a:t>
            </a:r>
          </a:p>
          <a:p>
            <a:pPr algn="l">
              <a:lnSpc>
                <a:spcPts val="380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060656" y="-1440676"/>
            <a:ext cx="3631789" cy="3176200"/>
          </a:xfrm>
          <a:custGeom>
            <a:avLst/>
            <a:gdLst/>
            <a:ahLst/>
            <a:cxnLst/>
            <a:rect r="r" b="b" t="t" l="l"/>
            <a:pathLst>
              <a:path h="3176200" w="3631789">
                <a:moveTo>
                  <a:pt x="0" y="0"/>
                </a:moveTo>
                <a:lnTo>
                  <a:pt x="3631789" y="0"/>
                </a:lnTo>
                <a:lnTo>
                  <a:pt x="3631789" y="3176200"/>
                </a:lnTo>
                <a:lnTo>
                  <a:pt x="0" y="317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312570"/>
            <a:ext cx="6251948" cy="5350009"/>
          </a:xfrm>
          <a:custGeom>
            <a:avLst/>
            <a:gdLst/>
            <a:ahLst/>
            <a:cxnLst/>
            <a:rect r="r" b="b" t="t" l="l"/>
            <a:pathLst>
              <a:path h="5350009" w="6251948">
                <a:moveTo>
                  <a:pt x="0" y="0"/>
                </a:moveTo>
                <a:lnTo>
                  <a:pt x="6251948" y="0"/>
                </a:lnTo>
                <a:lnTo>
                  <a:pt x="6251948" y="5350009"/>
                </a:lnTo>
                <a:lnTo>
                  <a:pt x="0" y="5350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13246"/>
            <a:ext cx="11022084" cy="894919"/>
            <a:chOff x="0" y="0"/>
            <a:chExt cx="2902936" cy="235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2936" cy="235699"/>
            </a:xfrm>
            <a:custGeom>
              <a:avLst/>
              <a:gdLst/>
              <a:ahLst/>
              <a:cxnLst/>
              <a:rect r="r" b="b" t="t" l="l"/>
              <a:pathLst>
                <a:path h="235699" w="2902936">
                  <a:moveTo>
                    <a:pt x="0" y="0"/>
                  </a:moveTo>
                  <a:lnTo>
                    <a:pt x="2902936" y="0"/>
                  </a:lnTo>
                  <a:lnTo>
                    <a:pt x="2902936" y="235699"/>
                  </a:lnTo>
                  <a:lnTo>
                    <a:pt x="0" y="2356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902936" cy="37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40"/>
                </a:lnSpc>
                <a:spcBef>
                  <a:spcPct val="0"/>
                </a:spcBef>
              </a:pPr>
              <a:r>
                <a:rPr lang="en-US" sz="29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Category có xu hướng lên top trending nhiều nhất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81266" y="3607349"/>
            <a:ext cx="4434715" cy="6413724"/>
          </a:xfrm>
          <a:custGeom>
            <a:avLst/>
            <a:gdLst/>
            <a:ahLst/>
            <a:cxnLst/>
            <a:rect r="r" b="b" t="t" l="l"/>
            <a:pathLst>
              <a:path h="6413724" w="4434715">
                <a:moveTo>
                  <a:pt x="0" y="0"/>
                </a:moveTo>
                <a:lnTo>
                  <a:pt x="4434714" y="0"/>
                </a:lnTo>
                <a:lnTo>
                  <a:pt x="4434714" y="6413724"/>
                </a:lnTo>
                <a:lnTo>
                  <a:pt x="0" y="6413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591" y="3036984"/>
            <a:ext cx="12844303" cy="6984090"/>
          </a:xfrm>
          <a:custGeom>
            <a:avLst/>
            <a:gdLst/>
            <a:ahLst/>
            <a:cxnLst/>
            <a:rect r="r" b="b" t="t" l="l"/>
            <a:pathLst>
              <a:path h="6984090" w="12844303">
                <a:moveTo>
                  <a:pt x="0" y="0"/>
                </a:moveTo>
                <a:lnTo>
                  <a:pt x="12844302" y="0"/>
                </a:lnTo>
                <a:lnTo>
                  <a:pt x="12844302" y="6984089"/>
                </a:lnTo>
                <a:lnTo>
                  <a:pt x="0" y="6984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1774" y="1408471"/>
            <a:ext cx="8115300" cy="17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547" indent="-232273" lvl="1">
              <a:lnSpc>
                <a:spcPts val="3485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Hàm:</a:t>
            </a:r>
          </a:p>
          <a:p>
            <a:pPr algn="l" marL="929093" indent="-309698" lvl="2">
              <a:lnSpc>
                <a:spcPts val="3485"/>
              </a:lnSpc>
              <a:buFont typeface="Arial"/>
              <a:buChar char="⚬"/>
            </a:pP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groupBy(col_name)</a:t>
            </a:r>
          </a:p>
          <a:p>
            <a:pPr algn="l" marL="929093" indent="-309698" lvl="2">
              <a:lnSpc>
                <a:spcPts val="3485"/>
              </a:lnSpc>
              <a:buFont typeface="Arial"/>
              <a:buChar char="⚬"/>
            </a:pP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count()</a:t>
            </a:r>
          </a:p>
          <a:p>
            <a:pPr algn="l" marL="929093" indent="-309698" lvl="2">
              <a:lnSpc>
                <a:spcPts val="3485"/>
              </a:lnSpc>
              <a:buFont typeface="Arial"/>
              <a:buChar char="⚬"/>
            </a:pPr>
            <a:r>
              <a:rPr lang="en-US" b="true" sz="21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orderBy(col_name, ascending)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88177"/>
            <a:ext cx="10189588" cy="894919"/>
            <a:chOff x="0" y="0"/>
            <a:chExt cx="2683678" cy="235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3678" cy="235699"/>
            </a:xfrm>
            <a:custGeom>
              <a:avLst/>
              <a:gdLst/>
              <a:ahLst/>
              <a:cxnLst/>
              <a:rect r="r" b="b" t="t" l="l"/>
              <a:pathLst>
                <a:path h="235699" w="2683678">
                  <a:moveTo>
                    <a:pt x="0" y="0"/>
                  </a:moveTo>
                  <a:lnTo>
                    <a:pt x="2683678" y="0"/>
                  </a:lnTo>
                  <a:lnTo>
                    <a:pt x="2683678" y="235699"/>
                  </a:lnTo>
                  <a:lnTo>
                    <a:pt x="0" y="2356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683678" cy="37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40"/>
                </a:lnSpc>
                <a:spcBef>
                  <a:spcPct val="0"/>
                </a:spcBef>
              </a:pPr>
              <a:r>
                <a:rPr lang="en-US" sz="29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Category có tổng số lượng views cao nhất.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51334" y="4700498"/>
            <a:ext cx="4507966" cy="5462298"/>
          </a:xfrm>
          <a:custGeom>
            <a:avLst/>
            <a:gdLst/>
            <a:ahLst/>
            <a:cxnLst/>
            <a:rect r="r" b="b" t="t" l="l"/>
            <a:pathLst>
              <a:path h="5462298" w="4507966">
                <a:moveTo>
                  <a:pt x="0" y="0"/>
                </a:moveTo>
                <a:lnTo>
                  <a:pt x="4507966" y="0"/>
                </a:lnTo>
                <a:lnTo>
                  <a:pt x="4507966" y="5462298"/>
                </a:lnTo>
                <a:lnTo>
                  <a:pt x="0" y="546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363" y="3898928"/>
            <a:ext cx="11988263" cy="6263867"/>
          </a:xfrm>
          <a:custGeom>
            <a:avLst/>
            <a:gdLst/>
            <a:ahLst/>
            <a:cxnLst/>
            <a:rect r="r" b="b" t="t" l="l"/>
            <a:pathLst>
              <a:path h="6263867" w="11988263">
                <a:moveTo>
                  <a:pt x="0" y="0"/>
                </a:moveTo>
                <a:lnTo>
                  <a:pt x="11988263" y="0"/>
                </a:lnTo>
                <a:lnTo>
                  <a:pt x="11988263" y="6263868"/>
                </a:lnTo>
                <a:lnTo>
                  <a:pt x="0" y="6263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8136" y="914400"/>
            <a:ext cx="10189588" cy="365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136" indent="-243068" lvl="1">
              <a:lnSpc>
                <a:spcPts val="3647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Hàm: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Window.partitionBy(col_name)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orderBy(column.desc())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withColumn(col_name, column)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row_number().over(Window function)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agg(Union)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alias(col_name)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cast(type)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88177"/>
            <a:ext cx="10189588" cy="894919"/>
            <a:chOff x="0" y="0"/>
            <a:chExt cx="2683678" cy="235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3678" cy="235699"/>
            </a:xfrm>
            <a:custGeom>
              <a:avLst/>
              <a:gdLst/>
              <a:ahLst/>
              <a:cxnLst/>
              <a:rect r="r" b="b" t="t" l="l"/>
              <a:pathLst>
                <a:path h="235699" w="2683678">
                  <a:moveTo>
                    <a:pt x="0" y="0"/>
                  </a:moveTo>
                  <a:lnTo>
                    <a:pt x="2683678" y="0"/>
                  </a:lnTo>
                  <a:lnTo>
                    <a:pt x="2683678" y="235699"/>
                  </a:lnTo>
                  <a:lnTo>
                    <a:pt x="0" y="2356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2683678" cy="378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40"/>
                </a:lnSpc>
                <a:spcBef>
                  <a:spcPct val="0"/>
                </a:spcBef>
              </a:pPr>
              <a:r>
                <a:rPr lang="en-US" sz="29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Category có nhiều kênh youtube làm nhất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24096" y="4167217"/>
            <a:ext cx="5161610" cy="5858762"/>
          </a:xfrm>
          <a:custGeom>
            <a:avLst/>
            <a:gdLst/>
            <a:ahLst/>
            <a:cxnLst/>
            <a:rect r="r" b="b" t="t" l="l"/>
            <a:pathLst>
              <a:path h="5858762" w="5161610">
                <a:moveTo>
                  <a:pt x="0" y="0"/>
                </a:moveTo>
                <a:lnTo>
                  <a:pt x="5161610" y="0"/>
                </a:lnTo>
                <a:lnTo>
                  <a:pt x="5161610" y="5858763"/>
                </a:lnTo>
                <a:lnTo>
                  <a:pt x="0" y="5858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877" y="3229651"/>
            <a:ext cx="12356962" cy="6796329"/>
          </a:xfrm>
          <a:custGeom>
            <a:avLst/>
            <a:gdLst/>
            <a:ahLst/>
            <a:cxnLst/>
            <a:rect r="r" b="b" t="t" l="l"/>
            <a:pathLst>
              <a:path h="6796329" w="12356962">
                <a:moveTo>
                  <a:pt x="0" y="0"/>
                </a:moveTo>
                <a:lnTo>
                  <a:pt x="12356962" y="0"/>
                </a:lnTo>
                <a:lnTo>
                  <a:pt x="12356962" y="6796329"/>
                </a:lnTo>
                <a:lnTo>
                  <a:pt x="0" y="679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8136" y="914400"/>
            <a:ext cx="6437570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136" indent="-243068" lvl="1">
              <a:lnSpc>
                <a:spcPts val="3647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Hàm:</a:t>
            </a:r>
          </a:p>
          <a:p>
            <a:pPr algn="l" marL="972272" indent="-324091" lvl="2">
              <a:lnSpc>
                <a:spcPts val="3647"/>
              </a:lnSpc>
              <a:buFont typeface="Arial"/>
              <a:buChar char="⚬"/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count_distinct(col_name)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3137" y="3733486"/>
            <a:ext cx="5372739" cy="387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  <a:spcBef>
                <a:spcPct val="0"/>
              </a:spcBef>
            </a:pPr>
            <a:r>
              <a:rPr lang="en-US" b="true" sz="108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04.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312" y="478039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07111" y="2585965"/>
            <a:ext cx="11826751" cy="5115070"/>
          </a:xfrm>
          <a:custGeom>
            <a:avLst/>
            <a:gdLst/>
            <a:ahLst/>
            <a:cxnLst/>
            <a:rect r="r" b="b" t="t" l="l"/>
            <a:pathLst>
              <a:path h="5115070" w="11826751">
                <a:moveTo>
                  <a:pt x="0" y="0"/>
                </a:moveTo>
                <a:lnTo>
                  <a:pt x="11826752" y="0"/>
                </a:lnTo>
                <a:lnTo>
                  <a:pt x="11826752" y="5115070"/>
                </a:lnTo>
                <a:lnTo>
                  <a:pt x="0" y="5115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8661" y="1012056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787" y="2471665"/>
            <a:ext cx="5220926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25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LƯỢNG VIEW KHI VÀO TRENDING NGAY TRONG NGÀY ĐĂNG TẢI</a:t>
            </a:r>
          </a:p>
          <a:p>
            <a:pPr algn="l">
              <a:lnSpc>
                <a:spcPts val="3645"/>
              </a:lnSpc>
            </a:pPr>
          </a:p>
          <a:p>
            <a:pPr algn="l" marL="485775" indent="-242888" lvl="1">
              <a:lnSpc>
                <a:spcPts val="364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Phân hóa mạnh</a:t>
            </a:r>
          </a:p>
          <a:p>
            <a:pPr algn="l" marL="485775" indent="-242888" lvl="1">
              <a:lnSpc>
                <a:spcPts val="364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Không cần view cao </a:t>
            </a: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khổng lồ mới được vào  </a:t>
            </a: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trending ngay ngày đăng tải.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5978" y="3575579"/>
            <a:ext cx="10996045" cy="4797025"/>
          </a:xfrm>
          <a:custGeom>
            <a:avLst/>
            <a:gdLst/>
            <a:ahLst/>
            <a:cxnLst/>
            <a:rect r="r" b="b" t="t" l="l"/>
            <a:pathLst>
              <a:path h="4797025" w="10996045">
                <a:moveTo>
                  <a:pt x="0" y="0"/>
                </a:moveTo>
                <a:lnTo>
                  <a:pt x="10996044" y="0"/>
                </a:lnTo>
                <a:lnTo>
                  <a:pt x="10996044" y="4797024"/>
                </a:lnTo>
                <a:lnTo>
                  <a:pt x="0" y="4797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8661" y="1078913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3598" y="2706588"/>
            <a:ext cx="15838214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GIỜ ĐĂNG TẢI CÓ NHIỀU VIDEO TRENDING NHẤT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4893" y="8896478"/>
            <a:ext cx="15838214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Giờ chiều, chiều tối thì thường có lượng video trending nhiều hơn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7731" y="2695017"/>
            <a:ext cx="5372739" cy="58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  <a:spcBef>
                <a:spcPct val="0"/>
              </a:spcBef>
            </a:pPr>
            <a:r>
              <a:rPr lang="en-US" b="true" sz="108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05. TƯƠNG TÁC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478" y="3471974"/>
            <a:ext cx="8712306" cy="6196628"/>
          </a:xfrm>
          <a:custGeom>
            <a:avLst/>
            <a:gdLst/>
            <a:ahLst/>
            <a:cxnLst/>
            <a:rect r="r" b="b" t="t" l="l"/>
            <a:pathLst>
              <a:path h="6196628" w="8712306">
                <a:moveTo>
                  <a:pt x="0" y="0"/>
                </a:moveTo>
                <a:lnTo>
                  <a:pt x="8712306" y="0"/>
                </a:lnTo>
                <a:lnTo>
                  <a:pt x="8712306" y="6196627"/>
                </a:lnTo>
                <a:lnTo>
                  <a:pt x="0" y="6196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4554" y="864453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TƯƠNG TÁC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1294" y="2460892"/>
            <a:ext cx="8625412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VIDEO CÓ NHIỀU LƯỢT TƯƠNG TÁC NHẤT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4545" y="3375602"/>
            <a:ext cx="4855454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</a:p>
          <a:p>
            <a:pPr algn="l" marL="485775" indent="-242888" lvl="1">
              <a:lnSpc>
                <a:spcPts val="364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Lượt tương tác cao đến từ các kênh âm nhạc như: BTS, Drake,...</a:t>
            </a:r>
          </a:p>
          <a:p>
            <a:pPr algn="l">
              <a:lnSpc>
                <a:spcPts val="3645"/>
              </a:lnSpc>
            </a:pPr>
          </a:p>
          <a:p>
            <a:pPr algn="l" marL="485775" indent="-242888" lvl="1">
              <a:lnSpc>
                <a:spcPts val="3645"/>
              </a:lnSpc>
              <a:buFont typeface="Arial"/>
              <a:buChar char="•"/>
            </a:pPr>
            <a:r>
              <a:rPr lang="en-US" sz="225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Các kênh có nhiều người đăng ký.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049" y="4679877"/>
            <a:ext cx="5296404" cy="3733965"/>
          </a:xfrm>
          <a:custGeom>
            <a:avLst/>
            <a:gdLst/>
            <a:ahLst/>
            <a:cxnLst/>
            <a:rect r="r" b="b" t="t" l="l"/>
            <a:pathLst>
              <a:path h="3733965" w="5296404">
                <a:moveTo>
                  <a:pt x="0" y="0"/>
                </a:moveTo>
                <a:lnTo>
                  <a:pt x="5296404" y="0"/>
                </a:lnTo>
                <a:lnTo>
                  <a:pt x="5296404" y="3733965"/>
                </a:lnTo>
                <a:lnTo>
                  <a:pt x="0" y="3733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0433" y="4679877"/>
            <a:ext cx="4787135" cy="3733965"/>
          </a:xfrm>
          <a:custGeom>
            <a:avLst/>
            <a:gdLst/>
            <a:ahLst/>
            <a:cxnLst/>
            <a:rect r="r" b="b" t="t" l="l"/>
            <a:pathLst>
              <a:path h="3733965" w="4787135">
                <a:moveTo>
                  <a:pt x="0" y="0"/>
                </a:moveTo>
                <a:lnTo>
                  <a:pt x="4787134" y="0"/>
                </a:lnTo>
                <a:lnTo>
                  <a:pt x="4787134" y="3733965"/>
                </a:lnTo>
                <a:lnTo>
                  <a:pt x="0" y="3733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64804" y="4679877"/>
            <a:ext cx="5240653" cy="3733965"/>
          </a:xfrm>
          <a:custGeom>
            <a:avLst/>
            <a:gdLst/>
            <a:ahLst/>
            <a:cxnLst/>
            <a:rect r="r" b="b" t="t" l="l"/>
            <a:pathLst>
              <a:path h="3733965" w="5240653">
                <a:moveTo>
                  <a:pt x="0" y="0"/>
                </a:moveTo>
                <a:lnTo>
                  <a:pt x="5240653" y="0"/>
                </a:lnTo>
                <a:lnTo>
                  <a:pt x="5240653" y="3733965"/>
                </a:lnTo>
                <a:lnTo>
                  <a:pt x="0" y="37339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04554" y="709977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TƯƠNG TÁC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1637" y="2427919"/>
            <a:ext cx="10824726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VIDEO CÓ NHIỀU LƯỢT VIEWS, LIKES, DISLIKES NHẤT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6230" y="3673330"/>
            <a:ext cx="1405407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1296" y="3673330"/>
            <a:ext cx="1405407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LIKES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45942" y="3673330"/>
            <a:ext cx="1878378" cy="64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7"/>
              </a:lnSpc>
            </a:pPr>
            <a:r>
              <a:rPr lang="en-US" sz="325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DISLIKES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127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MỤC LỤC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6887" y="4342065"/>
            <a:ext cx="6125528" cy="32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TỔNG QUAN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TIỀN XỬ LÝ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CATEGORY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TƯƠNG TÁC</a:t>
            </a:r>
          </a:p>
          <a:p>
            <a:pPr algn="l"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KẾT LUẬN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392" y="4342065"/>
            <a:ext cx="738209" cy="326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  <a:p>
            <a:pPr algn="just">
              <a:lnSpc>
                <a:spcPts val="4284"/>
              </a:lnSpc>
            </a:pPr>
            <a:r>
              <a:rPr lang="en-US" b="true" sz="30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6314" y="2035282"/>
            <a:ext cx="6201744" cy="596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2"/>
              </a:lnSpc>
            </a:pPr>
            <a:r>
              <a:rPr lang="en-US" sz="83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06. </a:t>
            </a:r>
          </a:p>
          <a:p>
            <a:pPr algn="ctr">
              <a:lnSpc>
                <a:spcPts val="11722"/>
              </a:lnSpc>
              <a:spcBef>
                <a:spcPct val="0"/>
              </a:spcBef>
            </a:pPr>
            <a:r>
              <a:rPr lang="en-US" b="true" sz="83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KẾT LUẬN, HƯỚNG PHÁT TRIỂN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2386246"/>
            <a:ext cx="8652476" cy="103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7621" y="4349939"/>
            <a:ext cx="10575677" cy="35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042" indent="-382021" lvl="1">
              <a:lnSpc>
                <a:spcPts val="5732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Sử dụng Apache Spark.</a:t>
            </a:r>
          </a:p>
          <a:p>
            <a:pPr algn="l" marL="764042" indent="-382021" lvl="1">
              <a:lnSpc>
                <a:spcPts val="5732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Phân tích chủ đề, thời gian, tương tác.</a:t>
            </a:r>
          </a:p>
          <a:p>
            <a:pPr algn="l" marL="764042" indent="-382021" lvl="1">
              <a:lnSpc>
                <a:spcPts val="5732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Có cái nhìn tổng quan về hành vi người dùng.</a:t>
            </a:r>
          </a:p>
          <a:p>
            <a:pPr algn="l" marL="764042" indent="-382021" lvl="1">
              <a:lnSpc>
                <a:spcPts val="5732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Hỗ trợ dự đoán xu hướng, chiến lược.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1686" y="1398901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8" y="0"/>
                </a:lnTo>
                <a:lnTo>
                  <a:pt x="14684628" y="7859399"/>
                </a:lnTo>
                <a:lnTo>
                  <a:pt x="0" y="7859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1737675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HƯỚNG PHÁT TRIỂN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3049" y="3014025"/>
            <a:ext cx="11560042" cy="257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392" indent="-344196" lvl="1">
              <a:lnSpc>
                <a:spcPts val="5165"/>
              </a:lnSpc>
              <a:buFont typeface="Arial"/>
              <a:buChar char="•"/>
            </a:pPr>
            <a:r>
              <a:rPr lang="en-US" b="true" sz="31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Áp dụng học máy</a:t>
            </a:r>
            <a:r>
              <a:rPr lang="en-US" sz="3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cho dự đoán, hỗ trợ các nhà sáng tạo nội dung và người dùng nâng cao trải nghiệm và năng suất.</a:t>
            </a:r>
          </a:p>
          <a:p>
            <a:pPr algn="l" marL="688392" indent="-344196" lvl="1">
              <a:lnSpc>
                <a:spcPts val="5165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Lấy thêm data để phân tích chuẩn hơn.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3049" y="6155128"/>
            <a:ext cx="11560042" cy="192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099" indent="-343049" lvl="1">
              <a:lnSpc>
                <a:spcPts val="5148"/>
              </a:lnSpc>
              <a:buFont typeface="Arial"/>
              <a:buChar char="•"/>
            </a:pPr>
            <a:r>
              <a:rPr lang="en-US" b="true" sz="31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Ví dụ:</a:t>
            </a:r>
            <a:r>
              <a:rPr lang="en-US" sz="317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hệ thống gợi ý video, chức năng </a:t>
            </a:r>
            <a:r>
              <a:rPr lang="en-US" b="true" sz="31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gợi ý gán nhãn (tags)</a:t>
            </a:r>
            <a:r>
              <a:rPr lang="en-US" sz="317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dựa vào mô tả và tiêu đề video, mô hình </a:t>
            </a:r>
            <a:r>
              <a:rPr lang="en-US" b="true" sz="317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dự đoán lượt view và ngày trending.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171443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3466502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3099" y="2090543"/>
            <a:ext cx="5455201" cy="58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  <a:spcBef>
                <a:spcPct val="0"/>
              </a:spcBef>
            </a:pPr>
            <a:r>
              <a:rPr lang="en-US" b="true" sz="108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01. TỔNG QUAN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22089" y="5105400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51172" y="2290509"/>
            <a:ext cx="10748988" cy="5629782"/>
          </a:xfrm>
          <a:custGeom>
            <a:avLst/>
            <a:gdLst/>
            <a:ahLst/>
            <a:cxnLst/>
            <a:rect r="r" b="b" t="t" l="l"/>
            <a:pathLst>
              <a:path h="5629782" w="10748988">
                <a:moveTo>
                  <a:pt x="0" y="0"/>
                </a:moveTo>
                <a:lnTo>
                  <a:pt x="10748987" y="0"/>
                </a:lnTo>
                <a:lnTo>
                  <a:pt x="10748987" y="5629782"/>
                </a:lnTo>
                <a:lnTo>
                  <a:pt x="0" y="562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93" y="2475264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BIG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093" y="3575385"/>
            <a:ext cx="6920791" cy="126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Thuật ngữ cho việc xử lý một tập hợp dữ liệu rất lớn và phức tạp mà các ứng dụng xử lý dữ liệu truyền thống không xử lý được.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093" y="5324475"/>
            <a:ext cx="7129079" cy="8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Áp dụng trong mọi mặt của cuộc sống hiện nay.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025346"/>
            <a:ext cx="4044451" cy="3261654"/>
          </a:xfrm>
          <a:custGeom>
            <a:avLst/>
            <a:gdLst/>
            <a:ahLst/>
            <a:cxnLst/>
            <a:rect r="r" b="b" t="t" l="l"/>
            <a:pathLst>
              <a:path h="3261654" w="4044451">
                <a:moveTo>
                  <a:pt x="0" y="0"/>
                </a:moveTo>
                <a:lnTo>
                  <a:pt x="4044451" y="0"/>
                </a:lnTo>
                <a:lnTo>
                  <a:pt x="4044451" y="3261654"/>
                </a:lnTo>
                <a:lnTo>
                  <a:pt x="0" y="326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3368" y="20713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9621" y="3941345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3368" y="5823732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2188" y="3941345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1328" y="328450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73422" y="1665319"/>
            <a:ext cx="5646292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VOLUME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3422" y="2222687"/>
            <a:ext cx="5646292" cy="64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Kích thước của dữ liệu sẽ được đánh giá là có giá trị, tiềm năng, và liệu nó có được coi là dữ liệu lớn không.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4295" y="3213921"/>
            <a:ext cx="5706507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VARIETY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2254" y="3776769"/>
            <a:ext cx="5524706" cy="64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Dữ liệu được thu thập từ nhiều nguồn khác nhau và các kiểu dữ liệu cũng có rất nhiều cấu trúc khác nhau.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3313" y="5019589"/>
            <a:ext cx="3177664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VELOCITY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3313" y="5506368"/>
            <a:ext cx="5359782" cy="97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Tốc độ các dữ liệu được tạo ra và xử lý để đáp ứng các nhu cầu và thách thức trên con đường tăng trưởng và phát triển.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2254" y="6976543"/>
            <a:ext cx="4605796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VERACITY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2254" y="7559817"/>
            <a:ext cx="5359782" cy="64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Độ chính xác của dữ liệu thu được có thể phân hóa nhiều, ảnh hưởng đến kết quả phân tích.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423319" y="3191860"/>
            <a:ext cx="1256899" cy="1256899"/>
          </a:xfrm>
          <a:custGeom>
            <a:avLst/>
            <a:gdLst/>
            <a:ahLst/>
            <a:cxnLst/>
            <a:rect r="r" b="b" t="t" l="l"/>
            <a:pathLst>
              <a:path h="1256899" w="1256899">
                <a:moveTo>
                  <a:pt x="0" y="0"/>
                </a:moveTo>
                <a:lnTo>
                  <a:pt x="1256898" y="0"/>
                </a:lnTo>
                <a:lnTo>
                  <a:pt x="1256898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75126" y="5133022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504612" y="5143500"/>
            <a:ext cx="1273023" cy="1318574"/>
          </a:xfrm>
          <a:custGeom>
            <a:avLst/>
            <a:gdLst/>
            <a:ahLst/>
            <a:cxnLst/>
            <a:rect r="r" b="b" t="t" l="l"/>
            <a:pathLst>
              <a:path h="1318574" w="1273023">
                <a:moveTo>
                  <a:pt x="0" y="0"/>
                </a:moveTo>
                <a:lnTo>
                  <a:pt x="1273023" y="0"/>
                </a:lnTo>
                <a:lnTo>
                  <a:pt x="1273023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276168" y="6970519"/>
            <a:ext cx="1551199" cy="1204295"/>
          </a:xfrm>
          <a:custGeom>
            <a:avLst/>
            <a:gdLst/>
            <a:ahLst/>
            <a:cxnLst/>
            <a:rect r="r" b="b" t="t" l="l"/>
            <a:pathLst>
              <a:path h="1204295" w="1551199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2653942" y="343198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ĐẶC TRƯNG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73422" y="8441514"/>
            <a:ext cx="4605796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VALUE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73422" y="9026480"/>
            <a:ext cx="5359782" cy="64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Ý nghĩa của dữ liệu, mang lại giá trị nhất định cho doanh nghiệp thông qua phân tích.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61996" y="5702454"/>
            <a:ext cx="5726004" cy="4584546"/>
          </a:xfrm>
          <a:custGeom>
            <a:avLst/>
            <a:gdLst/>
            <a:ahLst/>
            <a:cxnLst/>
            <a:rect r="r" b="b" t="t" l="l"/>
            <a:pathLst>
              <a:path h="4584546" w="5726004">
                <a:moveTo>
                  <a:pt x="0" y="0"/>
                </a:moveTo>
                <a:lnTo>
                  <a:pt x="5726004" y="0"/>
                </a:lnTo>
                <a:lnTo>
                  <a:pt x="5726004" y="4584546"/>
                </a:lnTo>
                <a:lnTo>
                  <a:pt x="0" y="458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9971" y="287148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9" y="0"/>
                </a:lnTo>
                <a:lnTo>
                  <a:pt x="11301259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843" y="8415191"/>
            <a:ext cx="2204284" cy="1686217"/>
          </a:xfrm>
          <a:custGeom>
            <a:avLst/>
            <a:gdLst/>
            <a:ahLst/>
            <a:cxnLst/>
            <a:rect r="r" b="b" t="t" l="l"/>
            <a:pathLst>
              <a:path h="1686217" w="2204284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439127" y="8415191"/>
            <a:ext cx="909465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86365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APACHE SPARK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71411"/>
            <a:ext cx="5466362" cy="334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Framework mã nguồn mở</a:t>
            </a:r>
          </a:p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5 thành phần chính :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Spark Core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Spark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Streaming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Spark SQL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MLlib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và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GraphX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Tính toán được thực hiện cùng lúc trên nhiều máy khác nhau, được thực hiện ở bộ nhớ trong (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in-memories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) hoặc thực hiện hoàn toàn trên </a:t>
            </a:r>
            <a:r>
              <a:rPr lang="en-US" b="true" sz="20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RAM</a:t>
            </a: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855" y="5089851"/>
            <a:ext cx="10146078" cy="12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Hỗ trợ xử lý dữ liệu theo thời gian thực hoặc theo lô với dữ liệu từ các hệ thống file tương thích như: HDFS, Cassandra, S3,…</a:t>
            </a:r>
          </a:p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Hỗ trợ nhiều kiểu định dạng file khác nhau (text, csv, json…).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9127" y="7637357"/>
            <a:ext cx="9403868" cy="6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  <a:spcBef>
                <a:spcPct val="0"/>
              </a:spcBef>
            </a:pPr>
            <a:r>
              <a:rPr lang="en-US" b="true" sz="33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33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ử dụng Spark cho YouTube Data Analysis.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3099" y="2090543"/>
            <a:ext cx="5372739" cy="58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  <a:spcBef>
                <a:spcPct val="0"/>
              </a:spcBef>
            </a:pPr>
            <a:r>
              <a:rPr lang="en-US" b="true" sz="108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02. TIỀN XỬ LÝ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95319"/>
            <a:ext cx="2668682" cy="680410"/>
            <a:chOff x="0" y="0"/>
            <a:chExt cx="702863" cy="179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Tổng quan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06335"/>
            <a:ext cx="2668682" cy="680410"/>
            <a:chOff x="0" y="0"/>
            <a:chExt cx="702863" cy="179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Tiền xử lý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86431" y="478149"/>
            <a:ext cx="6223369" cy="5858030"/>
          </a:xfrm>
          <a:custGeom>
            <a:avLst/>
            <a:gdLst/>
            <a:ahLst/>
            <a:cxnLst/>
            <a:rect r="r" b="b" t="t" l="l"/>
            <a:pathLst>
              <a:path h="5858030" w="6223369">
                <a:moveTo>
                  <a:pt x="0" y="0"/>
                </a:moveTo>
                <a:lnTo>
                  <a:pt x="6223369" y="0"/>
                </a:lnTo>
                <a:lnTo>
                  <a:pt x="6223369" y="5858029"/>
                </a:lnTo>
                <a:lnTo>
                  <a:pt x="0" y="585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61834" y="8403212"/>
            <a:ext cx="12215539" cy="1710175"/>
          </a:xfrm>
          <a:custGeom>
            <a:avLst/>
            <a:gdLst/>
            <a:ahLst/>
            <a:cxnLst/>
            <a:rect r="r" b="b" t="t" l="l"/>
            <a:pathLst>
              <a:path h="1710175" w="12215539">
                <a:moveTo>
                  <a:pt x="0" y="0"/>
                </a:moveTo>
                <a:lnTo>
                  <a:pt x="12215538" y="0"/>
                </a:lnTo>
                <a:lnTo>
                  <a:pt x="12215538" y="1710176"/>
                </a:lnTo>
                <a:lnTo>
                  <a:pt x="0" y="1710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01345"/>
            <a:ext cx="9878077" cy="12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Dữ liệu lấy từ link Github tham khảo, kích thước khoảng 53MB.</a:t>
            </a:r>
          </a:p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16 trường thông tin từ 43295 video (có trùng lặp).</a:t>
            </a:r>
          </a:p>
          <a:p>
            <a:pPr algn="l" marL="442957" indent="-221479" lvl="1">
              <a:lnSpc>
                <a:spcPts val="3323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Kéo dài từ đầu 2018 đến 31/05/2018.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15222"/>
            <a:ext cx="8957731" cy="334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1:</a:t>
            </a:r>
            <a:r>
              <a:rPr lang="en-US" sz="204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Khởi tạo Spark Session và đọc file .csv thành dataframe Spark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2:</a:t>
            </a:r>
            <a:r>
              <a:rPr lang="en-US" sz="204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.printSchema()</a:t>
            </a:r>
            <a:r>
              <a:rPr lang="en-US" b="true" sz="2049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Thống kê dữ liệu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3: .drop(): 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Xóa các cột không cần thiết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4: .filter()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Xóa các hàng có nhiều giá trị null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5: .fillna():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Thêm các xâu rỗng vào cột “description”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6: .withColumn()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+ </a:t>
            </a: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to_timestamp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chuẩn hóa thời gian</a:t>
            </a:r>
          </a:p>
          <a:p>
            <a:pPr algn="l" marL="442594" indent="-221297" lvl="1">
              <a:lnSpc>
                <a:spcPts val="3320"/>
              </a:lnSpc>
              <a:buFont typeface="Arial"/>
              <a:buChar char="•"/>
            </a:pPr>
            <a:r>
              <a:rPr lang="en-US" b="true" sz="20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Bước 7:</a:t>
            </a:r>
            <a:r>
              <a:rPr lang="en-US" sz="2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Lưu file .csv.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99791"/>
            <a:ext cx="8509101" cy="9311388"/>
          </a:xfrm>
          <a:custGeom>
            <a:avLst/>
            <a:gdLst/>
            <a:ahLst/>
            <a:cxnLst/>
            <a:rect r="r" b="b" t="t" l="l"/>
            <a:pathLst>
              <a:path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6169" y="3052568"/>
            <a:ext cx="7702289" cy="387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3"/>
              </a:lnSpc>
              <a:spcBef>
                <a:spcPct val="0"/>
              </a:spcBef>
            </a:pPr>
            <a:r>
              <a:rPr lang="en-US" b="true" sz="108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03. CATEGORY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DAGY6CPuIQQ</dc:identifier>
  <dcterms:modified xsi:type="dcterms:W3CDTF">2011-08-01T06:04:30Z</dcterms:modified>
  <cp:revision>1</cp:revision>
  <dc:title>BTL Big Data</dc:title>
</cp:coreProperties>
</file>